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58"/>
  </p:notesMasterIdLst>
  <p:handoutMasterIdLst>
    <p:handoutMasterId r:id="rId59"/>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522"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516" r:id="rId49"/>
    <p:sldId id="515" r:id="rId50"/>
    <p:sldId id="510" r:id="rId51"/>
    <p:sldId id="487" r:id="rId52"/>
    <p:sldId id="501" r:id="rId53"/>
    <p:sldId id="496" r:id="rId54"/>
    <p:sldId id="390" r:id="rId55"/>
    <p:sldId id="518" r:id="rId56"/>
    <p:sldId id="521" r:id="rId5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522"/>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516"/>
            <p14:sldId id="515"/>
            <p14:sldId id="510"/>
            <p14:sldId id="487"/>
            <p14:sldId id="501"/>
            <p14:sldId id="496"/>
            <p14:sldId id="390"/>
            <p14:sldId id="518"/>
            <p14:sldId id="52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8" autoAdjust="0"/>
    <p:restoredTop sz="34813" autoAdjust="0"/>
  </p:normalViewPr>
  <p:slideViewPr>
    <p:cSldViewPr snapToGrid="0">
      <p:cViewPr>
        <p:scale>
          <a:sx n="50" d="100"/>
          <a:sy n="50" d="100"/>
        </p:scale>
        <p:origin x="-2724" y="402"/>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4014100" y="0"/>
            <a:ext cx="3070860" cy="468630"/>
          </a:xfrm>
          <a:prstGeom prst="rect">
            <a:avLst/>
          </a:prstGeom>
        </p:spPr>
        <p:txBody>
          <a:bodyPr vert="horz" lIns="94046" tIns="47023" rIns="94046" bIns="47023" rtlCol="0"/>
          <a:lstStyle>
            <a:lvl1pPr algn="r">
              <a:defRPr sz="1200"/>
            </a:lvl1pPr>
          </a:lstStyle>
          <a:p>
            <a:fld id="{1C3F5198-D814-4F07-A84F-942E63C84983}" type="datetimeFigureOut">
              <a:rPr lang="en-US" smtClean="0">
                <a:latin typeface="Segoe UI" pitchFamily="34" charset="0"/>
              </a:rPr>
              <a:pPr/>
              <a:t>11/1/2011</a:t>
            </a:fld>
            <a:endParaRPr lang="en-US" dirty="0">
              <a:latin typeface="Segoe UI" pitchFamily="34" charset="0"/>
            </a:endParaRPr>
          </a:p>
        </p:txBody>
      </p:sp>
      <p:sp>
        <p:nvSpPr>
          <p:cNvPr id="4" name="Footer Placeholder 3"/>
          <p:cNvSpPr>
            <a:spLocks noGrp="1"/>
          </p:cNvSpPr>
          <p:nvPr>
            <p:ph type="ftr" sz="quarter" idx="2"/>
          </p:nvPr>
        </p:nvSpPr>
        <p:spPr>
          <a:xfrm>
            <a:off x="0" y="8902343"/>
            <a:ext cx="6456680" cy="468630"/>
          </a:xfrm>
          <a:prstGeom prst="rect">
            <a:avLst/>
          </a:prstGeom>
        </p:spPr>
        <p:txBody>
          <a:bodyPr vert="horz" lIns="94046" tIns="47023" rIns="94046" bIns="47023"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56680" y="8902343"/>
            <a:ext cx="628280" cy="468630"/>
          </a:xfrm>
          <a:prstGeom prst="rect">
            <a:avLst/>
          </a:prstGeom>
        </p:spPr>
        <p:txBody>
          <a:bodyPr vert="horz" lIns="94046" tIns="47023" rIns="94046" bIns="470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atin typeface="Segoe UI" pitchFamily="34" charset="0"/>
              </a:defRPr>
            </a:lvl1pPr>
          </a:lstStyle>
          <a:p>
            <a:fld id="{7C3FBCD4-166E-446F-AF18-7D4A0CF9AEF6}" type="datetimeFigureOut">
              <a:rPr lang="en-US" smtClean="0"/>
              <a:pPr/>
              <a:t>11/1/2011</a:t>
            </a:fld>
            <a:endParaRPr lang="en-US" dirty="0"/>
          </a:p>
        </p:txBody>
      </p:sp>
      <p:sp>
        <p:nvSpPr>
          <p:cNvPr id="4" name="Slide Image Placeholder 3"/>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6" tIns="47023" rIns="94046" bIns="47023" rtlCol="0" anchor="ctr"/>
          <a:lstStyle/>
          <a:p>
            <a:endParaRPr lang="en-US"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46" tIns="47023" rIns="94046" bIns="470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902343"/>
            <a:ext cx="6377940" cy="468630"/>
          </a:xfrm>
          <a:prstGeom prst="rect">
            <a:avLst/>
          </a:prstGeom>
        </p:spPr>
        <p:txBody>
          <a:bodyPr vert="horz" lIns="94046" tIns="47023" rIns="94046" bIns="47023"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77940" y="8902343"/>
            <a:ext cx="707020" cy="468630"/>
          </a:xfrm>
          <a:prstGeom prst="rect">
            <a:avLst/>
          </a:prstGeom>
        </p:spPr>
        <p:txBody>
          <a:bodyPr vert="horz" lIns="94046" tIns="47023" rIns="94046" bIns="47023"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03263"/>
            <a:ext cx="6245225" cy="351472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11/1/2011 7:39 AM</a:t>
            </a:fld>
            <a:endParaRPr lang="en-US" dirty="0"/>
          </a:p>
        </p:txBody>
      </p:sp>
      <p:sp>
        <p:nvSpPr>
          <p:cNvPr id="6" name="Footer Placeholder 5"/>
          <p:cNvSpPr>
            <a:spLocks noGrp="1"/>
          </p:cNvSpPr>
          <p:nvPr>
            <p:ph type="ftr" sz="quarter" idx="12"/>
          </p:nvPr>
        </p:nvSpPr>
        <p:spPr>
          <a:xfrm>
            <a:off x="0" y="8902343"/>
            <a:ext cx="6377940" cy="468630"/>
          </a:xfrm>
        </p:spPr>
        <p:txBody>
          <a:bodyPr/>
          <a:lstStyle/>
          <a:p>
            <a:r>
              <a:rPr lang="en-US" dirty="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a:xfrm>
            <a:off x="6377940" y="8902343"/>
            <a:ext cx="707020" cy="46863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baseline="0" dirty="0" smtClean="0"/>
              <a:t>Because HTML5 consists of over 100 specifications, you should be aware that the “readiness of HTML5” is not something that can be pinned down or answered with a single yes or no question.  [Click]</a:t>
            </a:r>
          </a:p>
          <a:p>
            <a:pPr defTabSz="940422">
              <a:spcAft>
                <a:spcPts val="342"/>
              </a:spcAft>
              <a:defRPr/>
            </a:pPr>
            <a:endParaRPr lang="en-US" baseline="0" dirty="0" smtClean="0"/>
          </a:p>
          <a:p>
            <a:pPr defTabSz="940422">
              <a:spcAft>
                <a:spcPts val="342"/>
              </a:spcAft>
              <a:defRPr/>
            </a:pPr>
            <a:r>
              <a:rPr lang="en-US" baseline="0" dirty="0" smtClean="0"/>
              <a:t>Every specification under the HTML5 umbrella follows the same five-stage process from inception to recommendation, but each spec </a:t>
            </a:r>
            <a:r>
              <a:rPr lang="en-US" b="1" baseline="0" dirty="0" smtClean="0"/>
              <a:t>moves independently </a:t>
            </a:r>
            <a:r>
              <a:rPr lang="en-US" baseline="0" dirty="0" smtClean="0"/>
              <a:t>throughout that process.</a:t>
            </a:r>
          </a:p>
          <a:p>
            <a:pPr defTabSz="940422">
              <a:spcAft>
                <a:spcPts val="342"/>
              </a:spcAft>
              <a:defRPr/>
            </a:pPr>
            <a:endParaRPr lang="en-US" baseline="0" dirty="0" smtClean="0"/>
          </a:p>
          <a:p>
            <a:pPr defTabSz="940422">
              <a:spcAft>
                <a:spcPts val="342"/>
              </a:spcAft>
              <a:defRPr/>
            </a:pPr>
            <a:r>
              <a:rPr lang="en-US" baseline="0" dirty="0" smtClean="0"/>
              <a:t>As you can see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defTabSz="940422">
              <a:spcAft>
                <a:spcPts val="342"/>
              </a:spcAft>
              <a:defRPr/>
            </a:pPr>
            <a:endParaRPr lang="en-US" baseline="0" dirty="0" smtClean="0"/>
          </a:p>
          <a:p>
            <a:pPr defTabSz="940422">
              <a:spcAft>
                <a:spcPts val="342"/>
              </a:spcAft>
              <a:defRPr/>
            </a:pPr>
            <a:r>
              <a:rPr lang="en-US" baseline="0" dirty="0" smtClean="0"/>
              <a:t>They takeaway for you is this: </a:t>
            </a:r>
          </a:p>
          <a:p>
            <a:pPr defTabSz="940422">
              <a:spcAft>
                <a:spcPts val="342"/>
              </a:spcAft>
              <a:defRPr/>
            </a:pPr>
            <a:endParaRPr lang="en-US" baseline="0" dirty="0" smtClean="0"/>
          </a:p>
          <a:p>
            <a:pPr defTabSz="940422">
              <a:spcAft>
                <a:spcPts val="342"/>
              </a:spcAft>
              <a:defRPr/>
            </a:pPr>
            <a:r>
              <a:rPr lang="en-US" baseline="0" dirty="0" smtClean="0"/>
              <a:t>HTML5 is a term that represents a lot of what’s new and what’s next on the web, but it itself is not “one thing.” It’s not even a bunch of things that are all “site ready” today, or things that most browsers even support. </a:t>
            </a:r>
          </a:p>
          <a:p>
            <a:pPr defTabSz="940422">
              <a:spcAft>
                <a:spcPts val="342"/>
              </a:spcAft>
              <a:defRPr/>
            </a:pPr>
            <a:endParaRPr lang="en-US" baseline="0" dirty="0" smtClean="0"/>
          </a:p>
          <a:p>
            <a:pPr defTabSz="940422">
              <a:spcAft>
                <a:spcPts val="342"/>
              </a:spcAft>
              <a:defRPr/>
            </a:pPr>
            <a:r>
              <a:rPr lang="en-US" baseline="0" dirty="0" smtClean="0"/>
              <a:t>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At this point, I want to equip you with a few things: First, a set of five words that, I believe, represent the breadth of what matters about HTML5. </a:t>
            </a:r>
          </a:p>
          <a:p>
            <a:endParaRPr lang="en-US" baseline="0" dirty="0" smtClean="0"/>
          </a:p>
          <a:p>
            <a:r>
              <a:rPr lang="en-US" baseline="0" dirty="0" smtClean="0"/>
              <a:t>Once we have these, I’m going to shift to talking about those technologies under the HTML5 umbrella that are “site ready” for you to use today. </a:t>
            </a:r>
          </a:p>
          <a:p>
            <a:endParaRPr lang="en-US" baseline="0" dirty="0" smtClean="0"/>
          </a:p>
          <a:p>
            <a:r>
              <a:rPr lang="en-US" baseline="0" dirty="0" smtClean="0"/>
              <a:t>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word is Hyperbole. </a:t>
            </a:r>
          </a:p>
          <a:p>
            <a:endParaRPr lang="en-US" dirty="0"/>
          </a:p>
          <a:p>
            <a:r>
              <a:rPr lang="en-US" dirty="0"/>
              <a:t>You knew that HTML5 was a big deal, right? But did you know how big of a deal? </a:t>
            </a:r>
          </a:p>
          <a:p>
            <a:endParaRPr lang="en-US" dirty="0"/>
          </a:p>
          <a:p>
            <a:r>
              <a:rPr lang="en-US" dirty="0"/>
              <a:t>It seems like HTML5 is everywhere these days.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a:t>
            </a:r>
            <a:r>
              <a:rPr lang="en-US" baseline="0" dirty="0" smtClean="0"/>
              <a:t> and T-Shirts. </a:t>
            </a:r>
          </a:p>
          <a:p>
            <a:endParaRPr lang="en-US" baseline="0" dirty="0" smtClean="0"/>
          </a:p>
          <a:p>
            <a:r>
              <a:rPr lang="en-US" baseline="0" dirty="0" smtClean="0"/>
              <a:t>I never remember that much hype around </a:t>
            </a:r>
            <a:r>
              <a:rPr lang="en-US" baseline="0" dirty="0" err="1" smtClean="0"/>
              <a:t>xhtml</a:t>
            </a:r>
            <a:r>
              <a:rPr lang="en-US" baseline="0" dirty="0" smtClean="0"/>
              <a:t>. I sure never had a XHTML1.1 t-shirt. Did you? [Click]</a:t>
            </a:r>
          </a:p>
          <a:p>
            <a:endParaRPr lang="en-US" baseline="0" dirty="0" smtClean="0"/>
          </a:p>
          <a:p>
            <a:r>
              <a:rPr lang="en-US" baseline="0" dirty="0" smtClean="0"/>
              <a:t>But it’s very hipster to have an </a:t>
            </a:r>
            <a:r>
              <a:rPr lang="en-US" baseline="0" dirty="0" err="1" smtClean="0"/>
              <a:t>xhtml</a:t>
            </a:r>
            <a:r>
              <a:rPr lang="en-US" baseline="0" dirty="0" smtClean="0"/>
              <a:t> shirt these days.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with many things in life, HTML5 is surrounded by a lot of hyperbole, exaggeration and even misinformation. </a:t>
            </a:r>
          </a:p>
          <a:p>
            <a:endParaRPr lang="en-US" baseline="0" dirty="0" smtClean="0"/>
          </a:p>
          <a:p>
            <a:r>
              <a:rPr lang="en-US" baseline="0" dirty="0" smtClean="0"/>
              <a:t>Look, I think we all know it’s not going to “fix” the web, and it’s not going to solve all of your problems as a developer. </a:t>
            </a:r>
          </a:p>
          <a:p>
            <a:endParaRPr lang="en-US" baseline="0" dirty="0" smtClean="0"/>
          </a:p>
          <a:p>
            <a:r>
              <a:rPr lang="en-US" baseline="0" dirty="0" smtClean="0"/>
              <a:t>And you’d be wise to treat all of the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a:t>
            </a:r>
          </a:p>
          <a:p>
            <a:endParaRPr lang="en-US" baseline="0" dirty="0" smtClean="0"/>
          </a:p>
          <a:p>
            <a:r>
              <a:rPr lang="en-US" baseline="0" dirty="0" smtClean="0"/>
              <a:t>In many ways, it is the final realization of much of the hype around Web 2.0. It does solve some inherit problems we have been “dealing” with, like the offline web.</a:t>
            </a:r>
          </a:p>
          <a:p>
            <a:endParaRPr lang="en-US" baseline="0" dirty="0" smtClean="0"/>
          </a:p>
          <a:p>
            <a:r>
              <a:rPr lang="en-US" baseline="0" dirty="0" smtClean="0"/>
              <a:t>It is the biggest thing to happen to the web in 20 years, so it is worth your time and attention. </a:t>
            </a:r>
          </a:p>
          <a:p>
            <a:endParaRPr lang="en-US" baseline="0" dirty="0" smtClean="0"/>
          </a:p>
          <a:p>
            <a:r>
              <a:rPr lang="en-US" baseline="0" dirty="0" smtClean="0"/>
              <a:t>As a web developer we have a bit of a balancing act here. We need to sift through the hype while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a:t>
            </a:r>
            <a:r>
              <a:rPr lang="en-US" baseline="0" dirty="0" smtClean="0"/>
              <a:t> is the largest legacy software system in the history of the universe.</a:t>
            </a:r>
            <a:endParaRPr lang="en-US" dirty="0" smtClean="0"/>
          </a:p>
          <a:p>
            <a:endParaRPr lang="en-US" dirty="0" smtClean="0"/>
          </a:p>
          <a:p>
            <a:r>
              <a:rPr lang="en-US" dirty="0" smtClean="0"/>
              <a:t>And this may sound</a:t>
            </a:r>
            <a:r>
              <a:rPr lang="en-US" baseline="0" dirty="0" smtClean="0"/>
              <a:t> a bit hyperbolic, but it’s not. </a:t>
            </a:r>
          </a:p>
          <a:p>
            <a:endParaRPr lang="en-US" baseline="0" dirty="0" smtClean="0"/>
          </a:p>
          <a:p>
            <a:r>
              <a:rPr lang="en-US" baseline="0" dirty="0" smtClean="0"/>
              <a:t>The web has over 50 years of history. That’s fifty years of servers and software that power the sites we depend on every day. Some of the most popular sites are nearly a decade old. Others even older. Heck, I have code out there running over 10 years old, which makes me cringe.</a:t>
            </a:r>
          </a:p>
          <a:p>
            <a:endParaRPr lang="en-US" baseline="0" dirty="0" smtClean="0"/>
          </a:p>
          <a:p>
            <a:r>
              <a:rPr lang="en-US" baseline="0" dirty="0" smtClean="0"/>
              <a:t>Nearly everything that’s ever been created for the web still resides somewhere, waiting for someone to visit with a browser. Even your dad’s geocities site.  Regardless of the bells and whistles of new specs and new browsers, those of old should not be left behind. As such, HTML5 was build with compatibility in mind. We’re moving the web forward, but not at the cost of breaking everything that defined us.</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Instead standardize on what happens “within the lens” that is your browser and let browser vendors differentiate on browser features like security and performance and user experience. </a:t>
            </a:r>
          </a:p>
          <a:p>
            <a:endParaRPr lang="en-US" baseline="0" dirty="0" smtClean="0"/>
          </a:p>
          <a:p>
            <a:r>
              <a:rPr lang="en-US" baseline="0" dirty="0" smtClean="0"/>
              <a:t>With HTML5, the W3C has finally arrived at a mature process whereby ALL of the major browser vendors have agreed to play nice. You, I and all of our customers benefit as a result.</a:t>
            </a:r>
          </a:p>
          <a:p>
            <a:endParaRPr lang="en-US" baseline="0" dirty="0" smtClean="0"/>
          </a:p>
          <a:p>
            <a:endParaRPr lang="en-US" baseline="0" dirty="0" smtClean="0"/>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a:t>
            </a:r>
          </a:p>
          <a:p>
            <a:endParaRPr lang="en-US" dirty="0" smtClean="0"/>
          </a:p>
          <a:p>
            <a:r>
              <a:rPr lang="en-US" dirty="0" smtClean="0"/>
              <a:t>Semantic simply means “meaning”.  </a:t>
            </a:r>
          </a:p>
          <a:p>
            <a:endParaRPr lang="en-US" dirty="0" smtClean="0"/>
          </a:p>
          <a:p>
            <a:r>
              <a:rPr lang="en-US" dirty="0" smtClean="0"/>
              <a:t>S</a:t>
            </a:r>
            <a:r>
              <a:rPr lang="en-US" baseline="0" dirty="0" smtClean="0"/>
              <a:t>emantic markup is html that clearly conveys to the browser and developers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p>
          <a:p>
            <a:endParaRPr lang="en-US" baseline="0" dirty="0" smtClean="0"/>
          </a:p>
          <a:p>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browser or to a developer. Assigning Ids to these divs [Click], as is the current practice, is better, and conveys more meaning to developers, but it useless to browsers as they are not allowed to infer any meaning from the IDs of elements. </a:t>
            </a:r>
          </a:p>
          <a:p>
            <a:endParaRPr lang="en-US" baseline="0" dirty="0" smtClean="0"/>
          </a:p>
          <a:p>
            <a:r>
              <a:rPr lang="en-US" baseline="0" dirty="0" smtClean="0"/>
              <a:t>HTML5 </a:t>
            </a:r>
            <a:r>
              <a:rPr lang="en-US" baseline="0" dirty="0" smtClean="0"/>
              <a:t>introduces elements like &lt;header&gt; [Click], which conveys clear meaning of the intent </a:t>
            </a:r>
            <a:r>
              <a:rPr lang="en-US" baseline="0" dirty="0" smtClean="0"/>
              <a:t>of the element (eg. it is semantically rich). A great deal of time was spent in delivering a richer set of semantic markup in HTML5, and header is just one example.</a:t>
            </a:r>
          </a:p>
          <a:p>
            <a:endParaRPr lang="en-US" baseline="0" dirty="0" smtClean="0"/>
          </a:p>
          <a:p>
            <a:r>
              <a:rPr lang="en-US" baseline="0" dirty="0" smtClean="0"/>
              <a:t>We came at these elements through </a:t>
            </a:r>
            <a:r>
              <a:rPr lang="en-US" baseline="0" dirty="0" err="1" smtClean="0"/>
              <a:t>scourint</a:t>
            </a:r>
            <a:r>
              <a:rPr lang="en-US" baseline="0" dirty="0" smtClean="0"/>
              <a:t> the web….</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a:t>
            </a:r>
          </a:p>
          <a:p>
            <a:endParaRPr lang="en-US" baseline="0" dirty="0" smtClean="0"/>
          </a:p>
          <a:p>
            <a:r>
              <a:rPr lang="en-US" baseline="0" dirty="0" smtClean="0"/>
              <a:t>If you’re anything like me, and you did web development in the late 90s and early 00s, you probably considered JavaScript a bit of a toy language or just an utter pain. </a:t>
            </a:r>
          </a:p>
          <a:p>
            <a:endParaRPr lang="en-US" baseline="0" dirty="0" smtClean="0"/>
          </a:p>
          <a:p>
            <a:r>
              <a:rPr lang="en-US" baseline="0" dirty="0" smtClean="0"/>
              <a:t>If you’re also like me, you probably also re-discovered JavaScript through a framework like jQuery. And if that’s the case, some might say, you’re not really writing JavaScript, you’re writing jQuery. </a:t>
            </a:r>
          </a:p>
          <a:p>
            <a:endParaRPr lang="en-US" baseline="0" dirty="0" smtClean="0"/>
          </a:p>
          <a:p>
            <a:pPr defTabSz="940422">
              <a:spcAft>
                <a:spcPts val="342"/>
              </a:spcAft>
              <a:defRPr/>
            </a:pPr>
            <a:r>
              <a:rPr lang="en-US" dirty="0" smtClean="0"/>
              <a:t>But</a:t>
            </a:r>
            <a:r>
              <a:rPr lang="en-US" baseline="0" dirty="0" smtClean="0"/>
              <a:t> </a:t>
            </a:r>
            <a:r>
              <a:rPr lang="en-US" dirty="0" smtClean="0"/>
              <a:t>If you’re</a:t>
            </a:r>
            <a:r>
              <a:rPr lang="en-US" baseline="0" dirty="0" smtClean="0"/>
              <a:t> serious about HTML5, you won’t get far without digging back into JavaScript. The HTML5 spec is rife with tons of new JavaScript APIs that you will </a:t>
            </a:r>
            <a:r>
              <a:rPr lang="en-US" b="1" baseline="0" dirty="0" smtClean="0"/>
              <a:t>*have to learn*</a:t>
            </a:r>
            <a:r>
              <a:rPr lang="en-US" baseline="0" dirty="0" smtClean="0"/>
              <a:t> to properly implement these technologies such as </a:t>
            </a:r>
            <a:r>
              <a:rPr lang="en-US" baseline="0" dirty="0" err="1" smtClean="0"/>
              <a:t>Geolocation</a:t>
            </a:r>
            <a:r>
              <a:rPr lang="en-US" baseline="0" dirty="0" smtClean="0"/>
              <a:t>, Canvas or Storage to name a few.</a:t>
            </a:r>
          </a:p>
          <a:p>
            <a:pPr defTabSz="940422">
              <a:spcAft>
                <a:spcPts val="342"/>
              </a:spcAft>
              <a:defRPr/>
            </a:pPr>
            <a:endParaRPr lang="en-US" baseline="0" dirty="0" smtClean="0"/>
          </a:p>
          <a:p>
            <a:pPr defTabSz="940422">
              <a:spcAft>
                <a:spcPts val="342"/>
              </a:spcAft>
              <a:defRPr/>
            </a:pPr>
            <a:r>
              <a:rPr lang="en-US" baseline="0" dirty="0" smtClean="0"/>
              <a:t>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a:t>
            </a:r>
          </a:p>
          <a:p>
            <a:endParaRPr lang="en-US" baseline="0" dirty="0" smtClean="0"/>
          </a:p>
          <a:p>
            <a:r>
              <a:rPr lang="en-US" baseline="0" dirty="0" smtClean="0"/>
              <a:t>In the late 90s, JavaScript was more of a nuisance that anything else for most developers. Not only that, but it wasn’t even supported or enabled in all browsers. </a:t>
            </a:r>
          </a:p>
          <a:p>
            <a:endParaRPr lang="en-US" baseline="0" dirty="0" smtClean="0"/>
          </a:p>
          <a:p>
            <a:r>
              <a:rPr lang="en-US" baseline="0" dirty="0" smtClean="0"/>
              <a:t>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a:t>
            </a:r>
          </a:p>
          <a:p>
            <a:endParaRPr lang="en-US" baseline="0" dirty="0" smtClean="0"/>
          </a:p>
          <a:p>
            <a:r>
              <a:rPr lang="en-US" baseline="0" dirty="0" err="1" smtClean="0"/>
              <a:t>Polyfills</a:t>
            </a:r>
            <a:r>
              <a:rPr lang="en-US" baseline="0" dirty="0" smtClean="0"/>
              <a:t> are like spackle for your web sites. You can use them to fill in the gaps in older browsers which might not support a particular feature you want to use in your site. </a:t>
            </a:r>
          </a:p>
          <a:p>
            <a:endParaRPr lang="en-US" baseline="0" dirty="0" smtClean="0"/>
          </a:p>
          <a:p>
            <a:r>
              <a:rPr lang="en-US" baseline="0" dirty="0" smtClean="0"/>
              <a:t>If you’re skeptical about using HTML5 today because of a lack of support in older browsers, you shouldn’t be. We, as resourceful web developers have created a number of best-practices allowing us to build apps with these features now. </a:t>
            </a:r>
          </a:p>
          <a:p>
            <a:endParaRPr lang="en-US" baseline="0" dirty="0" smtClean="0"/>
          </a:p>
          <a:p>
            <a:r>
              <a:rPr lang="en-US" baseline="0" dirty="0" smtClean="0"/>
              <a:t>Since we typically do not have the luxury in choose what browsers our users use, learning how to leverage </a:t>
            </a:r>
            <a:r>
              <a:rPr lang="en-US" baseline="0" dirty="0" err="1" smtClean="0"/>
              <a:t>polyfilling</a:t>
            </a:r>
            <a:r>
              <a:rPr lang="en-US" baseline="0" dirty="0" smtClean="0"/>
              <a:t> is essential to leveraging new technologies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a:t>
            </a:r>
          </a:p>
          <a:p>
            <a:endParaRPr lang="en-US" baseline="0" dirty="0" smtClean="0"/>
          </a:p>
          <a:p>
            <a:r>
              <a:rPr lang="en-US" baseline="0" dirty="0" smtClean="0"/>
              <a:t>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drill down into some </a:t>
            </a:r>
            <a:r>
              <a:rPr lang="en-US" baseline="0" dirty="0" smtClean="0"/>
              <a:t>HTML5 technologies, and I’m going to show you a few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endParaRPr lang="en-US" baseline="0" dirty="0" smtClean="0"/>
          </a:p>
          <a:p>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a:t>
            </a:r>
          </a:p>
          <a:p>
            <a:endParaRPr lang="en-US" dirty="0" smtClean="0"/>
          </a:p>
          <a:p>
            <a:r>
              <a:rPr lang="en-US" dirty="0" smtClean="0"/>
              <a:t>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a:t>
            </a:r>
          </a:p>
          <a:p>
            <a:endParaRPr lang="en-US" dirty="0" smtClean="0"/>
          </a:p>
          <a:p>
            <a:r>
              <a:rPr lang="en-US" dirty="0" smtClean="0"/>
              <a:t>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a:t>
            </a:r>
          </a:p>
          <a:p>
            <a:endParaRPr lang="en-US" dirty="0" smtClean="0"/>
          </a:p>
          <a:p>
            <a:r>
              <a:rPr lang="en-US" dirty="0" smtClean="0"/>
              <a:t>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dirty="0" smtClean="0"/>
              <a:t>This is all you need to create a</a:t>
            </a:r>
            <a:r>
              <a:rPr lang="en-US" baseline="0" dirty="0" smtClean="0"/>
              <a:t> valid</a:t>
            </a:r>
            <a:r>
              <a:rPr lang="en-US" dirty="0" smtClean="0"/>
              <a:t> HTML5 document.</a:t>
            </a:r>
            <a:r>
              <a:rPr lang="en-US" baseline="0" dirty="0" smtClean="0"/>
              <a:t> </a:t>
            </a:r>
          </a:p>
          <a:p>
            <a:pPr defTabSz="940422">
              <a:spcAft>
                <a:spcPts val="342"/>
              </a:spcAft>
              <a:defRPr/>
            </a:pPr>
            <a:endParaRPr lang="en-US" baseline="0" dirty="0" smtClean="0"/>
          </a:p>
          <a:p>
            <a:pPr defTabSz="940422">
              <a:spcAft>
                <a:spcPts val="342"/>
              </a:spcAft>
              <a:defRPr/>
            </a:pPr>
            <a:r>
              <a:rPr lang="en-US" baseline="0" dirty="0" smtClean="0"/>
              <a:t>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28 new elements.</a:t>
            </a:r>
          </a:p>
          <a:p>
            <a:endParaRPr lang="en-US" dirty="0" smtClean="0"/>
          </a:p>
          <a:p>
            <a:r>
              <a:rPr lang="en-US" dirty="0" smtClean="0"/>
              <a:t>Here’s a list of all of the new markup</a:t>
            </a:r>
            <a:r>
              <a:rPr lang="en-US" baseline="0" dirty="0" smtClean="0"/>
              <a:t> elements defined in HTML5. </a:t>
            </a:r>
          </a:p>
          <a:p>
            <a:endParaRPr lang="en-US" baseline="0" dirty="0" smtClean="0"/>
          </a:p>
          <a:p>
            <a:r>
              <a:rPr lang="en-US" baseline="0" dirty="0" smtClean="0"/>
              <a:t>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Except for the ruby tag.</a:t>
            </a:r>
          </a:p>
          <a:p>
            <a:endParaRPr lang="en-US" baseline="0" dirty="0" smtClean="0"/>
          </a:p>
          <a:p>
            <a:r>
              <a:rPr lang="en-US" baseline="0" dirty="0" smtClean="0"/>
              <a:t>Talk about how these tags were derived too. They represent the most used ID’s scoured across the WWW.</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a:t>
            </a:r>
          </a:p>
          <a:p>
            <a:endParaRPr lang="en-US" dirty="0" smtClean="0"/>
          </a:p>
          <a:p>
            <a:pPr marL="171450" indent="-171450">
              <a:buFont typeface="Arial" pitchFamily="34" charset="0"/>
              <a:buChar char="•"/>
            </a:pPr>
            <a:r>
              <a:rPr lang="en-US" dirty="0" smtClean="0"/>
              <a:t>To some, HTML5</a:t>
            </a:r>
            <a:r>
              <a:rPr lang="en-US" baseline="0" dirty="0" smtClean="0"/>
              <a:t> is where the web is headed. </a:t>
            </a:r>
          </a:p>
          <a:p>
            <a:pPr marL="171450" indent="-171450">
              <a:buFont typeface="Arial" pitchFamily="34" charset="0"/>
              <a:buChar char="•"/>
            </a:pPr>
            <a:r>
              <a:rPr lang="en-US" baseline="0" dirty="0" smtClean="0"/>
              <a:t>To others, it means everything new and interesting on the web. </a:t>
            </a:r>
          </a:p>
          <a:p>
            <a:pPr marL="171450" indent="-171450">
              <a:buFont typeface="Arial" pitchFamily="34" charset="0"/>
              <a:buChar char="•"/>
            </a:pPr>
            <a:r>
              <a:rPr lang="en-US" baseline="0" dirty="0" smtClean="0"/>
              <a:t>To some, it just means a handful of changes to markup that we already write. </a:t>
            </a:r>
          </a:p>
          <a:p>
            <a:endParaRPr lang="en-US" baseline="0" dirty="0" smtClean="0"/>
          </a:p>
          <a:p>
            <a:r>
              <a:rPr lang="en-US" baseline="0" dirty="0" smtClean="0"/>
              <a:t>Today, what I’m going to talk about is what </a:t>
            </a:r>
            <a:r>
              <a:rPr lang="en-US" b="1" baseline="0" dirty="0" smtClean="0"/>
              <a:t>I </a:t>
            </a:r>
            <a:r>
              <a:rPr lang="en-US" baseline="0" dirty="0" smtClean="0"/>
              <a:t>think HTML5 means…</a:t>
            </a:r>
          </a:p>
          <a:p>
            <a:endParaRPr lang="en-US" baseline="0" dirty="0" smtClean="0"/>
          </a:p>
          <a:p>
            <a:r>
              <a:rPr lang="en-US" baseline="0" dirty="0" smtClean="0"/>
              <a:t>And of course like any awesome </a:t>
            </a:r>
            <a:r>
              <a:rPr lang="en-US" baseline="0" dirty="0" err="1" smtClean="0"/>
              <a:t>geekery</a:t>
            </a:r>
            <a:r>
              <a:rPr lang="en-US" baseline="0" dirty="0" smtClean="0"/>
              <a:t>, we also have an official gang sign. But before you go flashing it, make sure you study it and have your webcam working.</a:t>
            </a:r>
            <a:endParaRPr lang="en-US" dirty="0" smtClean="0"/>
          </a:p>
          <a:p>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a:t>
            </a:r>
          </a:p>
          <a:p>
            <a:endParaRPr lang="en-US" baseline="0" dirty="0" smtClean="0"/>
          </a:p>
          <a:p>
            <a:r>
              <a:rPr lang="en-US" baseline="0" dirty="0" smtClean="0"/>
              <a:t>Practically though, Codecs complicate both audio and video because even though all browsers implement these new tags, not all agree on the proper Codecs to support. </a:t>
            </a:r>
          </a:p>
          <a:p>
            <a:endParaRPr lang="en-US" baseline="0" dirty="0" smtClean="0"/>
          </a:p>
          <a:p>
            <a:r>
              <a:rPr lang="en-US" baseline="0" dirty="0" smtClean="0"/>
              <a:t>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a:t>
            </a:r>
          </a:p>
          <a:p>
            <a:endParaRPr lang="en-US" baseline="0" dirty="0" smtClean="0"/>
          </a:p>
          <a:p>
            <a:r>
              <a:rPr lang="en-US" baseline="0" dirty="0" smtClean="0"/>
              <a:t>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dirty="0" smtClean="0"/>
              <a:t>But what’s even more important,</a:t>
            </a:r>
            <a:r>
              <a:rPr lang="en-US" baseline="0" dirty="0" smtClean="0"/>
              <a:t> is what does HTML5 mean to you.</a:t>
            </a:r>
          </a:p>
          <a:p>
            <a:pPr defTabSz="940422">
              <a:spcAft>
                <a:spcPts val="342"/>
              </a:spcAft>
              <a:defRPr/>
            </a:pPr>
            <a:endParaRPr lang="en-US" baseline="0" dirty="0" smtClean="0"/>
          </a:p>
          <a:p>
            <a:pPr defTabSz="940422">
              <a:spcAft>
                <a:spcPts val="342"/>
              </a:spcAft>
              <a:defRPr/>
            </a:pPr>
            <a:r>
              <a:rPr lang="en-US" baseline="0" dirty="0" smtClean="0"/>
              <a:t>If you’re like me, you’re starting to become a little more than overwhelmed with the rate of change and the sheer number of things you want to keep up with. </a:t>
            </a:r>
          </a:p>
          <a:p>
            <a:pPr defTabSz="940422">
              <a:spcAft>
                <a:spcPts val="342"/>
              </a:spcAft>
              <a:defRPr/>
            </a:pPr>
            <a:endParaRPr lang="en-US" baseline="0" dirty="0" smtClean="0"/>
          </a:p>
          <a:p>
            <a:pPr defTabSz="940422">
              <a:spcAft>
                <a:spcPts val="342"/>
              </a:spcAft>
              <a:defRPr/>
            </a:pPr>
            <a:r>
              <a:rPr lang="en-US" baseline="0" dirty="0" smtClean="0"/>
              <a:t>Surely, I’m not just describing myself, am I? Show of hands, how many others feel that way?</a:t>
            </a:r>
          </a:p>
          <a:p>
            <a:pPr defTabSz="940422">
              <a:spcAft>
                <a:spcPts val="342"/>
              </a:spcAft>
              <a:defRPr/>
            </a:pPr>
            <a:endParaRPr lang="en-US" baseline="0" dirty="0" smtClean="0"/>
          </a:p>
          <a:p>
            <a:pPr defTabSz="940422">
              <a:spcAft>
                <a:spcPts val="342"/>
              </a:spcAft>
              <a:defRPr/>
            </a:pPr>
            <a:r>
              <a:rPr lang="en-US" baseline="0" dirty="0" smtClean="0"/>
              <a:t>It’s easy to become tired at the pace of change, so the last thing I want to do is overwhelm you. Instead, I am here to equip you with tools and techniques you can use today when you leave the room.</a:t>
            </a:r>
          </a:p>
          <a:p>
            <a:pPr defTabSz="940422">
              <a:spcAft>
                <a:spcPts val="342"/>
              </a:spcAft>
              <a:defRPr/>
            </a:pPr>
            <a:endParaRPr lang="en-US" baseline="0" dirty="0" smtClean="0"/>
          </a:p>
          <a:p>
            <a:pPr defTabSz="940422">
              <a:spcAft>
                <a:spcPts val="342"/>
              </a:spcAft>
              <a:defRPr/>
            </a:pPr>
            <a:endParaRPr lang="en-US" baseline="0" dirty="0" smtClean="0"/>
          </a:p>
          <a:p>
            <a:pPr defTabSz="940422">
              <a:spcAft>
                <a:spcPts val="342"/>
              </a:spcAft>
              <a:defRPr/>
            </a:pPr>
            <a:endParaRPr lang="en-US" baseline="0" dirty="0" smtClean="0"/>
          </a:p>
          <a:p>
            <a:pPr defTabSz="940422">
              <a:spcAft>
                <a:spcPts val="342"/>
              </a:spcAft>
              <a:defRPr/>
            </a:pPr>
            <a:endParaRPr lang="en-US" baseline="0" dirty="0" smtClean="0"/>
          </a:p>
          <a:p>
            <a:pPr defTabSz="940422">
              <a:spcAft>
                <a:spcPts val="342"/>
              </a:spcAf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a:t>
            </a:r>
          </a:p>
          <a:p>
            <a:endParaRPr lang="en-US" baseline="0" dirty="0" smtClean="0"/>
          </a:p>
          <a:p>
            <a:r>
              <a:rPr lang="en-US" baseline="0" dirty="0" smtClean="0"/>
              <a:t>HTML5 introduces a new key/value storage mechanism often referred to cookies on steroids. </a:t>
            </a:r>
          </a:p>
          <a:p>
            <a:endParaRPr lang="en-US" baseline="0" dirty="0" smtClean="0"/>
          </a:p>
          <a:p>
            <a:r>
              <a:rPr lang="en-US" baseline="0" dirty="0" smtClean="0"/>
              <a:t>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a:t>
            </a:r>
          </a:p>
          <a:p>
            <a:endParaRPr lang="en-US" baseline="0" dirty="0" smtClean="0"/>
          </a:p>
          <a:p>
            <a:r>
              <a:rPr lang="en-US" baseline="0" dirty="0" smtClean="0"/>
              <a:t>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a:t>
            </a:r>
          </a:p>
          <a:p>
            <a:endParaRPr lang="en-US" baseline="0" dirty="0" smtClean="0"/>
          </a:p>
          <a:p>
            <a:r>
              <a:rPr lang="en-US" baseline="0" dirty="0" smtClean="0"/>
              <a:t>[Be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60">
              <a:lnSpc>
                <a:spcPct val="100000"/>
              </a:lnSpc>
              <a:spcAft>
                <a:spcPts val="0"/>
              </a:spcAft>
              <a:defRPr/>
            </a:pPr>
            <a:r>
              <a:rPr lang="en-US" dirty="0" smtClean="0"/>
              <a:t>Microsoft’s</a:t>
            </a:r>
            <a:r>
              <a:rPr lang="en-US" baseline="0" dirty="0" smtClean="0"/>
              <a:t> Approach is fourfold:</a:t>
            </a:r>
          </a:p>
          <a:p>
            <a:pPr defTabSz="940460">
              <a:lnSpc>
                <a:spcPct val="100000"/>
              </a:lnSpc>
              <a:spcAft>
                <a:spcPts val="0"/>
              </a:spcAft>
              <a:defRPr/>
            </a:pPr>
            <a:endParaRPr lang="en-US" baseline="0" dirty="0" smtClean="0"/>
          </a:p>
          <a:p>
            <a:pPr marL="235115" indent="-235115" defTabSz="940460">
              <a:lnSpc>
                <a:spcPct val="100000"/>
              </a:lnSpc>
              <a:spcAft>
                <a:spcPts val="0"/>
              </a:spcAft>
              <a:buFont typeface="+mj-lt"/>
              <a:buAutoNum type="arabicParenR"/>
              <a:defRPr/>
            </a:pPr>
            <a:r>
              <a:rPr lang="en-US" baseline="0" dirty="0" smtClean="0"/>
              <a:t>We want to give you the best Site Ready HTML5 experience on the web via IE9. We’ve already talked a lot of IE9 today and what IE9 supports.</a:t>
            </a:r>
          </a:p>
          <a:p>
            <a:pPr marL="235115" indent="-235115" defTabSz="940460">
              <a:lnSpc>
                <a:spcPct val="100000"/>
              </a:lnSpc>
              <a:spcAft>
                <a:spcPts val="0"/>
              </a:spcAft>
              <a:buFont typeface="+mj-lt"/>
              <a:buAutoNum type="arabicParenR"/>
              <a:defRPr/>
            </a:pPr>
            <a:r>
              <a:rPr lang="en-US" baseline="0" dirty="0" smtClean="0"/>
              <a:t>Beyond that, we are proactive about letting you the developer know what’s coming in the next version of our browser with the IE Platform previews.</a:t>
            </a:r>
          </a:p>
          <a:p>
            <a:pPr marL="235115" indent="-235115" defTabSz="940460">
              <a:lnSpc>
                <a:spcPct val="100000"/>
              </a:lnSpc>
              <a:spcAft>
                <a:spcPts val="0"/>
              </a:spcAft>
              <a:buFont typeface="+mj-lt"/>
              <a:buAutoNum type="arabicParenR"/>
              <a:defRPr/>
            </a:pPr>
            <a:r>
              <a:rPr lang="en-US" baseline="0" dirty="0" smtClean="0"/>
              <a:t>We’re invested heavily in interoperability and have created, by far, the largest HTML5 test suite for the W3C.</a:t>
            </a:r>
          </a:p>
          <a:p>
            <a:pPr marL="235115" indent="-235115" defTabSz="940460">
              <a:lnSpc>
                <a:spcPct val="100000"/>
              </a:lnSpc>
              <a:spcAft>
                <a:spcPts val="0"/>
              </a:spcAft>
              <a:buFont typeface="+mj-lt"/>
              <a:buAutoNum type="arabicParenR"/>
              <a:defRPr/>
            </a:pPr>
            <a:r>
              <a:rPr lang="en-US" baseline="0" dirty="0" smtClean="0"/>
              <a:t>And finally, we’ve created the HTML5 Labs to show how were thinking about emerging and unstable standards and how you the developer can experiment with these.</a:t>
            </a:r>
          </a:p>
          <a:p>
            <a:pPr marL="235115" indent="-235115" defTabSz="940460">
              <a:lnSpc>
                <a:spcPct val="100000"/>
              </a:lnSpc>
              <a:spcAft>
                <a:spcPts val="0"/>
              </a:spcAft>
              <a:buFont typeface="+mj-lt"/>
              <a:buAutoNum type="arabicParenR"/>
              <a:defRPr/>
            </a:pPr>
            <a:endParaRPr lang="en-US" baseline="0" dirty="0" smtClean="0"/>
          </a:p>
          <a:p>
            <a:pPr defTabSz="940460">
              <a:lnSpc>
                <a:spcPct val="100000"/>
              </a:lnSpc>
              <a:spcAft>
                <a:spcPts val="0"/>
              </a:spcAft>
              <a:defRPr/>
            </a:pPr>
            <a:r>
              <a:rPr lang="en-US" baseline="0" dirty="0" smtClean="0"/>
              <a:t>I’ll talk briefly now about the second and fourth items on this list.</a:t>
            </a:r>
          </a:p>
          <a:p>
            <a:pPr defTabSz="940460">
              <a:lnSpc>
                <a:spcPct val="100000"/>
              </a:lnSpc>
              <a:spcAft>
                <a:spcPts val="0"/>
              </a:spcAft>
              <a:defRPr/>
            </a:pPr>
            <a:endParaRPr lang="en-US" baseline="0" dirty="0" smtClean="0"/>
          </a:p>
          <a:p>
            <a:pPr defTabSz="940460">
              <a:lnSpc>
                <a:spcPct val="100000"/>
              </a:lnSpc>
              <a:spcAft>
                <a:spcPts val="0"/>
              </a:spcAf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03263"/>
            <a:ext cx="6245225" cy="3514725"/>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a:t>
            </a:r>
          </a:p>
          <a:p>
            <a:endParaRPr lang="en-US" baseline="0" dirty="0" smtClean="0"/>
          </a:p>
          <a:p>
            <a:r>
              <a:rPr lang="en-US" baseline="0" dirty="0" smtClean="0"/>
              <a:t>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11/1/2011 7:40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the File API features added to the second Platform Preview</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a:t>
            </a:r>
          </a:p>
          <a:p>
            <a:endParaRPr lang="en-US" baseline="0" dirty="0" smtClean="0"/>
          </a:p>
          <a:p>
            <a:r>
              <a:rPr lang="en-US" baseline="0" dirty="0" smtClean="0"/>
              <a:t>Html5labs.com is a place you can go to see what we’re thinking about. Let’s look at a one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a:t>
            </a:r>
          </a:p>
          <a:p>
            <a:endParaRPr lang="en-US" dirty="0" smtClean="0"/>
          </a:p>
          <a:p>
            <a:r>
              <a:rPr lang="en-US" dirty="0" smtClean="0"/>
              <a:t>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can stand up here and tell you what I think html5 means but I can’t honestly tell you what it should mean to you. So</a:t>
            </a:r>
            <a:r>
              <a:rPr lang="en-US" dirty="0" smtClean="0"/>
              <a:t> when I say, “What HTML5 means to you,” I mean that</a:t>
            </a:r>
          </a:p>
          <a:p>
            <a:endParaRPr lang="en-US" dirty="0" smtClean="0"/>
          </a:p>
          <a:p>
            <a:pPr marL="0" indent="0">
              <a:buFont typeface="Arial" pitchFamily="34" charset="0"/>
              <a:buNone/>
            </a:pPr>
            <a:r>
              <a:rPr lang="en-US" dirty="0" smtClean="0"/>
              <a:t>I want</a:t>
            </a:r>
            <a:r>
              <a:rPr lang="en-US" baseline="0" dirty="0" smtClean="0"/>
              <a:t> you to leave today with a definition of HTML5 </a:t>
            </a:r>
            <a:r>
              <a:rPr lang="en-US" b="1" baseline="0" dirty="0" smtClean="0"/>
              <a:t>that </a:t>
            </a:r>
            <a:r>
              <a:rPr lang="en-US" baseline="0" dirty="0" smtClean="0"/>
              <a:t>you can rely on</a:t>
            </a:r>
          </a:p>
          <a:p>
            <a:pPr marL="0" indent="0">
              <a:buFont typeface="Arial" pitchFamily="34" charset="0"/>
              <a:buNone/>
            </a:pPr>
            <a:endParaRPr lang="en-US" baseline="0" dirty="0" smtClean="0"/>
          </a:p>
          <a:p>
            <a:pPr marL="0" indent="0">
              <a:buFont typeface="Arial" pitchFamily="34" charset="0"/>
              <a:buNone/>
            </a:pPr>
            <a:r>
              <a:rPr lang="en-US" baseline="0" dirty="0" smtClean="0"/>
              <a:t>I want you to leave with a process by which you can evaluate and choose HTML5 technologies</a:t>
            </a:r>
          </a:p>
          <a:p>
            <a:pPr marL="0" indent="0">
              <a:buFont typeface="Arial" pitchFamily="34" charset="0"/>
              <a:buNone/>
            </a:pPr>
            <a:endParaRPr lang="en-US" baseline="0" dirty="0" smtClean="0"/>
          </a:p>
          <a:p>
            <a:pPr marL="0" indent="0">
              <a:buFont typeface="Arial" pitchFamily="34" charset="0"/>
              <a:buNone/>
            </a:pPr>
            <a:r>
              <a:rPr lang="en-US" baseline="0" dirty="0" smtClean="0"/>
              <a:t>Lastly, I want you to understand how you can use these technologies today while ensuring that users visiting with older browsers still receive a great experience.</a:t>
            </a:r>
          </a:p>
          <a:p>
            <a:endParaRPr lang="en-US" baseline="0" dirty="0" smtClean="0"/>
          </a:p>
          <a:p>
            <a:r>
              <a:rPr lang="en-US" baseline="0" dirty="0" smtClean="0"/>
              <a:t>You’re already here because of some interest in HTML5. HTML5 is the future and it’s here in a big way.</a:t>
            </a:r>
          </a:p>
          <a:p>
            <a:endParaRPr lang="en-US" baseline="0" dirty="0" smtClean="0"/>
          </a:p>
          <a:p>
            <a:endParaRPr lang="en-US" baseline="0" dirty="0" smtClean="0"/>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dirty="0"/>
              <a:t>Full-duplex, bi-directional communication over the Web: Both the server and client can send data at any time, or even at the same time. Only the data itself is sent, without the overhead of HTTP headers, dramatically reducing bandwidth. </a:t>
            </a:r>
          </a:p>
          <a:p>
            <a:endParaRPr lang="en-US" dirty="0"/>
          </a:p>
          <a:p>
            <a:r>
              <a:rPr lang="en-US" dirty="0"/>
              <a:t>Web Sockets has been the subject of a lot of press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some demos around Web Sockets and the File API</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22">
              <a:spcAft>
                <a:spcPts val="342"/>
              </a:spcAf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defTabSz="940422">
              <a:spcAft>
                <a:spcPts val="342"/>
              </a:spcAft>
              <a:defRPr/>
            </a:pPr>
            <a:endParaRPr lang="en-US" i="0" baseline="0" dirty="0" smtClean="0"/>
          </a:p>
          <a:p>
            <a:pPr defTabSz="940422">
              <a:spcAft>
                <a:spcPts val="342"/>
              </a:spcAf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defTabSz="940422">
              <a:spcAft>
                <a:spcPts val="342"/>
              </a:spcAft>
              <a:defRPr/>
            </a:pPr>
            <a:endParaRPr lang="en-US" i="0" baseline="0" dirty="0" smtClean="0"/>
          </a:p>
          <a:p>
            <a:pPr defTabSz="940422">
              <a:spcAft>
                <a:spcPts val="342"/>
              </a:spcAf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a:t>
            </a:r>
          </a:p>
          <a:p>
            <a:endParaRPr lang="en-US" baseline="0" dirty="0" smtClean="0"/>
          </a:p>
          <a:p>
            <a:r>
              <a:rPr lang="en-US" baseline="0" dirty="0" smtClean="0"/>
              <a:t>Hopefully I’ve given you </a:t>
            </a:r>
          </a:p>
          <a:p>
            <a:pPr marL="454166" lvl="1" indent="-235115">
              <a:buFont typeface="+mj-lt"/>
              <a:buAutoNum type="arabicParenR"/>
            </a:pPr>
            <a:r>
              <a:rPr lang="en-US" baseline="0" dirty="0" smtClean="0"/>
              <a:t>A concise definition of HTML5</a:t>
            </a:r>
          </a:p>
          <a:p>
            <a:pPr marL="454166" lvl="1" indent="-235115">
              <a:buFont typeface="+mj-lt"/>
              <a:buAutoNum type="arabicParenR"/>
            </a:pPr>
            <a:r>
              <a:rPr lang="en-US" baseline="0" dirty="0" smtClean="0"/>
              <a:t>The ammunition to choose what you’re ready to adopt today</a:t>
            </a:r>
          </a:p>
          <a:p>
            <a:pPr marL="454166" lvl="1" indent="-235115">
              <a:buFont typeface="+mj-lt"/>
              <a:buAutoNum type="arabicParenR"/>
            </a:pPr>
            <a:r>
              <a:rPr lang="en-US" baseline="0" dirty="0" smtClean="0"/>
              <a:t>What you need to do to adopt new technologies while continuing to enable great experiences for older browsers </a:t>
            </a:r>
          </a:p>
          <a:p>
            <a:pPr marL="454166" lvl="1" indent="-235115">
              <a:buFont typeface="+mj-lt"/>
              <a:buAutoNum type="arabicParenR"/>
            </a:pPr>
            <a:r>
              <a:rPr lang="en-US" baseline="0" dirty="0" smtClean="0"/>
              <a:t>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a:t>
            </a:r>
          </a:p>
          <a:p>
            <a:endParaRPr lang="en-US" baseline="0" dirty="0" smtClean="0"/>
          </a:p>
          <a:p>
            <a:r>
              <a:rPr lang="en-US" baseline="0" dirty="0" smtClean="0"/>
              <a:t>Hopefully I’ve given you </a:t>
            </a:r>
          </a:p>
          <a:p>
            <a:pPr marL="454166" lvl="1" indent="-235115">
              <a:buFont typeface="+mj-lt"/>
              <a:buAutoNum type="arabicParenR"/>
            </a:pPr>
            <a:r>
              <a:rPr lang="en-US" baseline="0" dirty="0" smtClean="0"/>
              <a:t>A concise definition of HTML5</a:t>
            </a:r>
          </a:p>
          <a:p>
            <a:pPr marL="454166" lvl="1" indent="-235115">
              <a:buFont typeface="+mj-lt"/>
              <a:buAutoNum type="arabicParenR"/>
            </a:pPr>
            <a:r>
              <a:rPr lang="en-US" baseline="0" dirty="0" smtClean="0"/>
              <a:t>The ammunition to choose what you’re ready to adopt today</a:t>
            </a:r>
          </a:p>
          <a:p>
            <a:pPr marL="454166" lvl="1" indent="-235115">
              <a:buFont typeface="+mj-lt"/>
              <a:buAutoNum type="arabicParenR"/>
            </a:pPr>
            <a:r>
              <a:rPr lang="en-US" baseline="0" dirty="0" smtClean="0"/>
              <a:t>What you need to do to adopt new technologies while continuing to enable great experiences for older browsers </a:t>
            </a:r>
          </a:p>
          <a:p>
            <a:pPr marL="454166" lvl="1" indent="-235115">
              <a:buFont typeface="+mj-lt"/>
              <a:buAutoNum type="arabicParenR"/>
            </a:pPr>
            <a:r>
              <a:rPr lang="en-US" baseline="0" dirty="0" smtClean="0"/>
              <a:t>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a:t>
            </a:r>
          </a:p>
          <a:p>
            <a:endParaRPr lang="en-US" baseline="0" dirty="0" smtClean="0"/>
          </a:p>
          <a:p>
            <a:pPr marL="0" indent="0">
              <a:buFont typeface="Arial" pitchFamily="34" charset="0"/>
              <a:buNone/>
            </a:pPr>
            <a:r>
              <a:rPr lang="en-US" baseline="0" dirty="0" smtClean="0"/>
              <a:t>We’ll start by defining the HTML5 standard. </a:t>
            </a:r>
          </a:p>
          <a:p>
            <a:pPr marL="176336" indent="-176336">
              <a:buFont typeface="Arial" pitchFamily="34" charset="0"/>
              <a:buChar char="•"/>
            </a:pPr>
            <a:endParaRPr lang="en-US" baseline="0" dirty="0" smtClean="0"/>
          </a:p>
          <a:p>
            <a:pPr marL="0" indent="0">
              <a:buFont typeface="Arial" pitchFamily="34" charset="0"/>
              <a:buNone/>
            </a:pPr>
            <a:r>
              <a:rPr lang="en-US" baseline="0" dirty="0" smtClean="0"/>
              <a:t>Then, I’ll give you the five most important words you need to know about HTML5. </a:t>
            </a:r>
          </a:p>
          <a:p>
            <a:pPr marL="176336" indent="-176336">
              <a:buFont typeface="Arial" pitchFamily="34" charset="0"/>
              <a:buChar char="•"/>
            </a:pPr>
            <a:endParaRPr lang="en-US" baseline="0" dirty="0" smtClean="0"/>
          </a:p>
          <a:p>
            <a:pPr marL="0" indent="0">
              <a:buFont typeface="Arial" pitchFamily="34" charset="0"/>
              <a:buNone/>
            </a:pPr>
            <a:r>
              <a:rPr lang="en-US" baseline="0" dirty="0" smtClean="0"/>
              <a:t>After that, I’ll walk through a number of site ready HTML5 technologies, showing you how to adopt each while still supporting older browsers. </a:t>
            </a:r>
          </a:p>
          <a:p>
            <a:pPr marL="176336" indent="-176336">
              <a:buFont typeface="Arial" pitchFamily="34" charset="0"/>
              <a:buChar char="•"/>
            </a:pPr>
            <a:endParaRPr lang="en-US" baseline="0" dirty="0" smtClean="0"/>
          </a:p>
          <a:p>
            <a:pPr marL="0" indent="0">
              <a:buFont typeface="Arial" pitchFamily="34" charset="0"/>
              <a:buNone/>
            </a:pPr>
            <a:r>
              <a:rPr lang="en-US" baseline="0" dirty="0" smtClean="0"/>
              <a:t>I’ll also talk about the Microsoft’s process for adopting HTML5 technologies in the browser. Where you can go to see what’s upcoming, experiment with newer specs and give us feedback. </a:t>
            </a:r>
          </a:p>
          <a:p>
            <a:pPr marL="176336" indent="-176336">
              <a:buFont typeface="Arial" pitchFamily="34" charset="0"/>
              <a:buChar char="•"/>
            </a:pPr>
            <a:endParaRPr lang="en-US" baseline="0" dirty="0" smtClean="0"/>
          </a:p>
          <a:p>
            <a:pPr marL="0" indent="0">
              <a:buFont typeface="Arial" pitchFamily="34" charset="0"/>
              <a:buNone/>
            </a:pPr>
            <a:r>
              <a:rPr lang="en-US" baseline="0" dirty="0" smtClean="0"/>
              <a:t>Finally, I talk briefly about updates to Microsoft’s developer stack and provide some resources to learn more about HTML5, CSS and JavaScript.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eluded, HTML5 can be a confusing term. Partly because its meaning is a moving target. </a:t>
            </a:r>
          </a:p>
          <a:p>
            <a:endParaRPr lang="en-US" baseline="0" dirty="0" smtClean="0"/>
          </a:p>
          <a:p>
            <a:r>
              <a:rPr lang="en-US" baseline="0" dirty="0" smtClean="0"/>
              <a:t>Some narrowly define it to mean just some new elements in markup. </a:t>
            </a:r>
          </a:p>
          <a:p>
            <a:endParaRPr lang="en-US" baseline="0" dirty="0" smtClean="0"/>
          </a:p>
          <a:p>
            <a:r>
              <a:rPr lang="en-US" baseline="0" dirty="0" smtClean="0"/>
              <a:t>Others define it as whatever new technology they want to implement in their site. </a:t>
            </a:r>
          </a:p>
          <a:p>
            <a:endParaRPr lang="en-US" baseline="0" dirty="0" smtClean="0"/>
          </a:p>
          <a:p>
            <a:r>
              <a:rPr lang="en-US" baseline="0" dirty="0" smtClean="0"/>
              <a:t>Other still use the term to mean everything new and interesting on the web, including older technologies that are not even part of the official spec like </a:t>
            </a:r>
            <a:r>
              <a:rPr lang="en-US" baseline="0" dirty="0" err="1" smtClean="0"/>
              <a:t>Geolocation</a:t>
            </a:r>
            <a:r>
              <a:rPr lang="en-US" baseline="0" dirty="0" smtClean="0"/>
              <a:t> and SVG. </a:t>
            </a:r>
          </a:p>
          <a:p>
            <a:endParaRPr lang="en-US" baseline="0" dirty="0" smtClean="0"/>
          </a:p>
          <a:p>
            <a:r>
              <a:rPr lang="en-US" baseline="0" dirty="0" smtClean="0"/>
              <a:t>Regardless, let’s arm ourselves with a more reasonable definition of HTML5 that we can use today in conversations with fellow developers,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thinks about HTML5</a:t>
            </a:r>
            <a:r>
              <a:rPr lang="en-US" dirty="0" smtClean="0"/>
              <a:t>:</a:t>
            </a:r>
            <a:r>
              <a:rPr lang="en-US" baseline="0" dirty="0" smtClean="0"/>
              <a:t> </a:t>
            </a:r>
            <a:r>
              <a:rPr lang="en-US" dirty="0" smtClean="0"/>
              <a:t>HTML + CSS3 + new</a:t>
            </a:r>
            <a:r>
              <a:rPr lang="en-US" baseline="0" dirty="0" smtClean="0"/>
              <a:t> JavaScript APIs = HTML5.</a:t>
            </a:r>
          </a:p>
          <a:p>
            <a:pPr defTabSz="940422">
              <a:spcAft>
                <a:spcPts val="342"/>
              </a:spcAft>
              <a:defRPr/>
            </a:pPr>
            <a:endParaRPr lang="en-US" dirty="0" smtClean="0"/>
          </a:p>
          <a:p>
            <a:pPr defTabSz="940422">
              <a:spcAft>
                <a:spcPts val="342"/>
              </a:spcAft>
              <a:defRPr/>
            </a:pPr>
            <a:r>
              <a:rPr lang="en-US" dirty="0" smtClean="0"/>
              <a:t>The best way to think about the </a:t>
            </a:r>
            <a:r>
              <a:rPr lang="en-US" baseline="0" dirty="0" smtClean="0"/>
              <a:t>term “</a:t>
            </a:r>
            <a:r>
              <a:rPr lang="en-US" dirty="0" smtClean="0"/>
              <a:t>HTML5” is to look at it</a:t>
            </a:r>
            <a:r>
              <a:rPr lang="en-US" baseline="0" dirty="0" smtClean="0"/>
              <a:t> as an umbrella term that encompasses the HTML5 spec itself, many new CSS3 Modules and a series of new JavaScript APIs. All of which together enable rich and dynamic behavior in the browser. </a:t>
            </a:r>
          </a:p>
          <a:p>
            <a:pPr defTabSz="940422">
              <a:spcAft>
                <a:spcPts val="342"/>
              </a:spcAft>
              <a:defRPr/>
            </a:pPr>
            <a:endParaRPr lang="en-US" baseline="0" dirty="0" smtClean="0"/>
          </a:p>
          <a:p>
            <a:pPr defTabSz="940422">
              <a:spcAft>
                <a:spcPts val="342"/>
              </a:spcAft>
              <a:defRPr/>
            </a:pPr>
            <a:r>
              <a:rPr lang="en-US" baseline="0" dirty="0" smtClean="0"/>
              <a:t>[Click]</a:t>
            </a:r>
          </a:p>
          <a:p>
            <a:pPr defTabSz="940422">
              <a:spcAft>
                <a:spcPts val="342"/>
              </a:spcAft>
              <a:defRPr/>
            </a:pPr>
            <a:endParaRPr lang="en-US" baseline="0" dirty="0" smtClean="0"/>
          </a:p>
          <a:p>
            <a:pPr defTabSz="940422">
              <a:spcAft>
                <a:spcPts val="342"/>
              </a:spcAft>
              <a:defRPr/>
            </a:pPr>
            <a:r>
              <a:rPr lang="en-US" baseline="0" dirty="0" smtClean="0"/>
              <a:t>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 can give you are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dirty="0"/>
              <a:t>Faster and more dynamic web apps with </a:t>
            </a:r>
            <a:r>
              <a:rPr lang="en-US" b="1" dirty="0"/>
              <a:t>Web Workers and XMLHttpRequest 2</a:t>
            </a:r>
            <a:r>
              <a:rPr lang="en-US" dirty="0"/>
              <a:t>. </a:t>
            </a:r>
          </a:p>
          <a:p>
            <a:endParaRPr lang="en-US" baseline="0" dirty="0" smtClean="0"/>
          </a:p>
          <a:p>
            <a:r>
              <a:rPr lang="en-US" baseline="0" dirty="0" smtClean="0"/>
              <a:t>Semantics –</a:t>
            </a:r>
            <a:r>
              <a:rPr lang="en-US" dirty="0"/>
              <a:t>A richer set of </a:t>
            </a:r>
            <a:r>
              <a:rPr lang="en-US" b="1" dirty="0"/>
              <a:t>tags</a:t>
            </a:r>
            <a:r>
              <a:rPr lang="en-US" dirty="0"/>
              <a:t>, along with RDFa, </a:t>
            </a:r>
            <a:r>
              <a:rPr lang="en-US" b="1" dirty="0"/>
              <a:t>microdata</a:t>
            </a:r>
            <a:r>
              <a:rPr lang="en-US" dirty="0"/>
              <a:t>, and microformats, are enabling a more useful, data driven web for both programs and your users.</a:t>
            </a:r>
          </a:p>
          <a:p>
            <a:endParaRPr lang="en-US" baseline="0" dirty="0" smtClean="0"/>
          </a:p>
          <a:p>
            <a:r>
              <a:rPr lang="en-US" baseline="0" dirty="0" smtClean="0"/>
              <a:t>Styling – </a:t>
            </a:r>
            <a:r>
              <a:rPr lang="en-US" b="1" dirty="0"/>
              <a:t>CSS3</a:t>
            </a:r>
            <a:r>
              <a:rPr lang="en-US" dirty="0"/>
              <a:t> for richer styling and effects. </a:t>
            </a:r>
            <a:r>
              <a:rPr lang="en-US" b="1" dirty="0"/>
              <a:t>Web Open Font Format (WOFF) </a:t>
            </a:r>
            <a:r>
              <a:rPr lang="en-US" dirty="0"/>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b="1" dirty="0"/>
              <a:t>Audio</a:t>
            </a:r>
            <a:r>
              <a:rPr lang="en-US" dirty="0"/>
              <a:t> and </a:t>
            </a:r>
            <a:r>
              <a:rPr lang="en-US" b="1" dirty="0"/>
              <a:t>video</a:t>
            </a:r>
            <a:r>
              <a:rPr lang="en-US" dirty="0"/>
              <a:t> are first class citizens in the HTML5 web.</a:t>
            </a:r>
          </a:p>
          <a:p>
            <a:endParaRPr lang="en-US" dirty="0"/>
          </a:p>
          <a:p>
            <a:r>
              <a:rPr lang="en-US" baseline="0" dirty="0" smtClean="0"/>
              <a:t>3D Effects - </a:t>
            </a:r>
            <a:r>
              <a:rPr lang="en-US" b="1" dirty="0"/>
              <a:t>SVG, Canvas, WebGL, and CSS3 </a:t>
            </a:r>
            <a:r>
              <a:rPr lang="en-US" dirty="0"/>
              <a:t>effects</a:t>
            </a:r>
            <a:endParaRPr lang="en-US" baseline="0" dirty="0" smtClean="0"/>
          </a:p>
          <a:p>
            <a:endParaRPr lang="en-US" baseline="0" dirty="0" smtClean="0"/>
          </a:p>
          <a:p>
            <a:r>
              <a:rPr lang="en-US" baseline="0" dirty="0" smtClean="0"/>
              <a:t>Offline &amp; Storage – </a:t>
            </a:r>
            <a:r>
              <a:rPr lang="en-US" dirty="0"/>
              <a:t>Web Apps start faster and work even if there is no internet connection, thanks to the HTML5 </a:t>
            </a:r>
            <a:r>
              <a:rPr lang="en-US" b="1" dirty="0"/>
              <a:t>App Cache</a:t>
            </a:r>
            <a:r>
              <a:rPr lang="en-US" dirty="0"/>
              <a:t>, as well as the </a:t>
            </a:r>
            <a:r>
              <a:rPr lang="en-US" b="1" dirty="0"/>
              <a:t>Local Storage</a:t>
            </a:r>
            <a:r>
              <a:rPr lang="en-US" dirty="0"/>
              <a:t>, </a:t>
            </a:r>
            <a:r>
              <a:rPr lang="en-US" b="1" dirty="0"/>
              <a:t>Indexed DB</a:t>
            </a:r>
            <a:r>
              <a:rPr lang="en-US" dirty="0"/>
              <a:t>, and the </a:t>
            </a:r>
            <a:r>
              <a:rPr lang="en-US" b="1" dirty="0"/>
              <a:t>File API</a:t>
            </a:r>
            <a:r>
              <a:rPr lang="en-US" dirty="0"/>
              <a:t> specifications.</a:t>
            </a:r>
            <a:endParaRPr lang="en-US" baseline="0" dirty="0" smtClean="0"/>
          </a:p>
          <a:p>
            <a:endParaRPr lang="en-US" baseline="0" dirty="0" smtClean="0"/>
          </a:p>
          <a:p>
            <a:r>
              <a:rPr lang="en-US" baseline="0" dirty="0" smtClean="0"/>
              <a:t>Connectivity –</a:t>
            </a:r>
            <a:r>
              <a:rPr lang="en-US" b="1" dirty="0"/>
              <a:t>Web Sockets </a:t>
            </a:r>
            <a:r>
              <a:rPr lang="en-US" dirty="0"/>
              <a:t>for real-time connections and </a:t>
            </a:r>
            <a:r>
              <a:rPr lang="en-US" b="1" dirty="0"/>
              <a:t>Server-Sent Events </a:t>
            </a:r>
            <a:r>
              <a:rPr lang="en-US" dirty="0"/>
              <a:t>for server-to-client communication.</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clarksell.info/"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hyperlink" Target="http://www.clarksell.info/"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Application Development with HTML5</a:t>
            </a:r>
            <a:endParaRPr lang="en-US" sz="4000" dirty="0"/>
          </a:p>
        </p:txBody>
      </p:sp>
      <p:sp>
        <p:nvSpPr>
          <p:cNvPr id="3" name="Subtitle 2"/>
          <p:cNvSpPr>
            <a:spLocks noGrp="1"/>
          </p:cNvSpPr>
          <p:nvPr>
            <p:ph type="subTitle" idx="1"/>
          </p:nvPr>
        </p:nvSpPr>
        <p:spPr/>
        <p:txBody>
          <a:bodyPr/>
          <a:lstStyle/>
          <a:p>
            <a:r>
              <a:rPr lang="en-US" sz="2400" dirty="0" smtClean="0"/>
              <a:t>Clark Sell</a:t>
            </a:r>
          </a:p>
          <a:p>
            <a:r>
              <a:rPr lang="en-US" sz="2400" dirty="0" smtClean="0"/>
              <a:t>Microsoft</a:t>
            </a:r>
          </a:p>
          <a:p>
            <a:r>
              <a:rPr lang="en-US" sz="2400" dirty="0" smtClean="0"/>
              <a:t>@csell5</a:t>
            </a:r>
          </a:p>
          <a:p>
            <a:r>
              <a:rPr lang="en-US" sz="2400" dirty="0" smtClean="0"/>
              <a:t>www.csell.net</a:t>
            </a:r>
            <a:endParaRPr lang="en-US" sz="2400" dirty="0"/>
          </a:p>
        </p:txBody>
      </p:sp>
    </p:spTree>
    <p:extLst>
      <p:ext uri="{BB962C8B-B14F-4D97-AF65-F5344CB8AC3E}">
        <p14:creationId xmlns:p14="http://schemas.microsoft.com/office/powerpoint/2010/main" val="5914757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199597" y="3178293"/>
            <a:ext cx="3749702" cy="3392051"/>
            <a:chOff x="713947" y="3178293"/>
            <a:chExt cx="3749702" cy="3392051"/>
          </a:xfrm>
        </p:grpSpPr>
        <p:grpSp>
          <p:nvGrpSpPr>
            <p:cNvPr id="15" name="Group 14"/>
            <p:cNvGrpSpPr/>
            <p:nvPr/>
          </p:nvGrpSpPr>
          <p:grpSpPr>
            <a:xfrm>
              <a:off x="713947" y="3178293"/>
              <a:ext cx="3749702" cy="3392051"/>
              <a:chOff x="713947" y="3178293"/>
              <a:chExt cx="3749702" cy="3392051"/>
            </a:xfrm>
          </p:grpSpPr>
          <p:sp>
            <p:nvSpPr>
              <p:cNvPr id="29" name="Right Arrow 28"/>
              <p:cNvSpPr/>
              <p:nvPr/>
            </p:nvSpPr>
            <p:spPr bwMode="auto">
              <a:xfrm rot="18456595">
                <a:off x="3427052" y="3867430"/>
                <a:ext cx="1725733" cy="347460"/>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2" dur="500"/>
                                        <p:tgtEl>
                                          <p:spTgt spid="4">
                                            <p:graphicEl>
                                              <a:dgm id="{58C721CD-CBE5-4AE7-9895-DFD7DD964138}"/>
                                            </p:graphicEl>
                                          </p:spTgt>
                                        </p:tgtEl>
                                      </p:cBhvr>
                                    </p:animEffect>
                                  </p:childTnLst>
                                </p:cTn>
                              </p:par>
                            </p:childTnLst>
                          </p:cTn>
                        </p:par>
                        <p:par>
                          <p:cTn id="13" fill="hold">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6" dur="500"/>
                                        <p:tgtEl>
                                          <p:spTgt spid="4">
                                            <p:graphicEl>
                                              <a:dgm id="{E7438779-95F3-41EA-BBDB-0046BBC202DD}"/>
                                            </p:graphicEl>
                                          </p:spTgt>
                                        </p:tgtEl>
                                      </p:cBhvr>
                                    </p:animEffect>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22" presetClass="entr" presetSubtype="8" fill="hold" grpId="0" nodeType="afterEffect">
                                  <p:stCondLst>
                                    <p:cond delay="0"/>
                                  </p:stCondLst>
                                  <p:childTnLst>
                                    <p:set>
                                      <p:cBhvr>
                                        <p:cTn id="24"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5" dur="500"/>
                                        <p:tgtEl>
                                          <p:spTgt spid="4">
                                            <p:graphicEl>
                                              <a:dgm id="{0E664A1B-A2D9-4EBA-8420-8FEA36DE7D0F}"/>
                                            </p:graphicEl>
                                          </p:spTgt>
                                        </p:tgtEl>
                                      </p:cBhvr>
                                    </p:animEffect>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4" dur="500"/>
                                        <p:tgtEl>
                                          <p:spTgt spid="4">
                                            <p:graphicEl>
                                              <a:dgm id="{92CB64F5-10B4-4B2A-A13B-8015A492F36C}"/>
                                            </p:graphicEl>
                                          </p:spTgt>
                                        </p:tgtEl>
                                      </p:cBhvr>
                                    </p:animEffect>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3" dur="500"/>
                                        <p:tgtEl>
                                          <p:spTgt spid="4">
                                            <p:graphicEl>
                                              <a:dgm id="{C431D966-A2F9-4DF3-976E-51B43252A23A}"/>
                                            </p:graphicEl>
                                          </p:spTgt>
                                        </p:tgtEl>
                                      </p:cBhvr>
                                    </p:animEffect>
                                  </p:childTnLst>
                                </p:cTn>
                              </p:par>
                              <p:par>
                                <p:cTn id="44" presetID="42"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www.ClarkSell.info</a:t>
            </a:r>
            <a:endParaRPr lang="en-US" dirty="0" smtClean="0"/>
          </a:p>
          <a:p>
            <a:r>
              <a:rPr lang="en-US" dirty="0" smtClean="0"/>
              <a:t>@csell5</a:t>
            </a:r>
          </a:p>
          <a:p>
            <a:r>
              <a:rPr lang="en-US" dirty="0" smtClean="0"/>
              <a:t>csell@microsoft.com</a:t>
            </a:r>
            <a:endParaRPr lang="en-US" dirty="0"/>
          </a:p>
        </p:txBody>
      </p:sp>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Web Evangelist, Microsoft</a:t>
            </a:r>
          </a:p>
          <a:p>
            <a:r>
              <a:rPr lang="en-US" dirty="0" smtClean="0"/>
              <a:t>Web developer for life</a:t>
            </a:r>
          </a:p>
          <a:p>
            <a:r>
              <a:rPr lang="en-US" dirty="0" smtClean="0"/>
              <a:t>Greater Chicago Area</a:t>
            </a:r>
          </a:p>
        </p:txBody>
      </p:sp>
      <p:pic>
        <p:nvPicPr>
          <p:cNvPr id="7" name="Picture 3" descr="C:\Users\csell\Downloads\b6 (2).jpg"/>
          <p:cNvPicPr>
            <a:picLocks noChangeAspect="1" noChangeArrowheads="1"/>
          </p:cNvPicPr>
          <p:nvPr/>
        </p:nvPicPr>
        <p:blipFill rotWithShape="1">
          <a:blip r:embed="rId5">
            <a:extLst>
              <a:ext uri="{28A0092B-C50C-407E-A947-70E740481C1C}">
                <a14:useLocalDpi xmlns:a14="http://schemas.microsoft.com/office/drawing/2010/main" val="0"/>
              </a:ext>
            </a:extLst>
          </a:blip>
          <a:srcRect l="26008" t="28293" r="18498"/>
          <a:stretch/>
        </p:blipFill>
        <p:spPr bwMode="auto">
          <a:xfrm>
            <a:off x="122830" y="3248768"/>
            <a:ext cx="4916322" cy="4657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121357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7" y="2904664"/>
            <a:ext cx="6899222" cy="4582319"/>
          </a:xfrm>
          <a:prstGeom prst="rect">
            <a:avLst/>
          </a:prstGeom>
          <a:ln>
            <a:noFill/>
          </a:ln>
          <a:effectLst>
            <a:softEdge rad="112500"/>
          </a:effectLst>
        </p:spPr>
      </p:pic>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53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750"/>
                                        <p:tgtEl>
                                          <p:spTgt spid="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a:solidFill>
                  <a:schemeClr val="bg1"/>
                </a:solidFill>
              </a:rPr>
              <a:t> </a:t>
            </a: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155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2104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3187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4233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318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4214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8029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8236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596844" y="1316586"/>
            <a:ext cx="2136734" cy="4236022"/>
            <a:chOff x="9594854" y="1316586"/>
            <a:chExt cx="1891739"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9594854" y="1316586"/>
              <a:ext cx="1891739"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PP1 &amp; 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442000" y="5733135"/>
            <a:ext cx="10334262" cy="369332"/>
            <a:chOff x="442000" y="5733135"/>
            <a:chExt cx="10334262"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316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451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924682" y="5733135"/>
              <a:ext cx="85158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4.12.11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083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721016" y="5733135"/>
            <a:ext cx="84722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6.29.11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nvGrpSpPr>
          <p:cNvPr id="118" name="Group 117"/>
          <p:cNvGrpSpPr/>
          <p:nvPr/>
        </p:nvGrpSpPr>
        <p:grpSpPr>
          <a:xfrm>
            <a:off x="9900970" y="2007403"/>
            <a:ext cx="1674668" cy="3036517"/>
            <a:chOff x="10221070" y="1712128"/>
            <a:chExt cx="1670944" cy="3800395"/>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872342"/>
              <a:ext cx="1624926" cy="2731083"/>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endParaRPr lang="en-US" sz="1400" dirty="0">
                <a:solidFill>
                  <a:srgbClr val="292929">
                    <a:alpha val="99000"/>
                  </a:srgbClr>
                </a:solidFill>
                <a:latin typeface="Arial" pitchFamily="34" charset="0"/>
                <a:cs typeface="Arial" pitchFamily="34" charset="0"/>
              </a:endParaRPr>
            </a:p>
          </p:txBody>
        </p:sp>
      </p:grpSp>
      <p:sp>
        <p:nvSpPr>
          <p:cNvPr id="57" name="Rectangle 56"/>
          <p:cNvSpPr/>
          <p:nvPr/>
        </p:nvSpPr>
        <p:spPr>
          <a:xfrm>
            <a:off x="9596844" y="998338"/>
            <a:ext cx="2136734"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PP2 &amp; File API</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200" y="1447800"/>
            <a:ext cx="7242426" cy="5198673"/>
          </a:xfrm>
          <a:prstGeom prst="rect">
            <a:avLst/>
          </a:prstGeom>
          <a:noFill/>
          <a:effectLst>
            <a:outerShdw blurRad="152400" dist="101600" dir="2700000" algn="tl" rotWithShape="0">
              <a:prstClr val="black">
                <a:alpha val="2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419124"/>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WebSocketDraft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HTML5 Labs and Web Sockets</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@csell5</a:t>
            </a:r>
          </a:p>
          <a:p>
            <a:pPr marL="0" indent="0">
              <a:buNone/>
            </a:pPr>
            <a:r>
              <a:rPr lang="en-US" dirty="0" smtClean="0">
                <a:hlinkClick r:id="rId4"/>
              </a:rPr>
              <a:t>www.ClarkSell.info</a:t>
            </a:r>
            <a:endParaRPr lang="en-US" dirty="0" smtClean="0"/>
          </a:p>
          <a:p>
            <a:pPr marL="0" indent="0">
              <a:buNone/>
            </a:pPr>
            <a:r>
              <a:rPr lang="en-US" dirty="0" smtClean="0"/>
              <a:t>csell@microsoft.com</a:t>
            </a:r>
            <a:endParaRPr lang="en-US" dirty="0"/>
          </a:p>
        </p:txBody>
      </p:sp>
      <p:sp>
        <p:nvSpPr>
          <p:cNvPr id="12" name="Subtitle 5"/>
          <p:cNvSpPr txBox="1">
            <a:spLocks/>
          </p:cNvSpPr>
          <p:nvPr/>
        </p:nvSpPr>
        <p:spPr>
          <a:xfrm>
            <a:off x="1432718" y="6198440"/>
            <a:ext cx="9323389" cy="4431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smtClean="0"/>
              <a:t>Slides and Demos </a:t>
            </a:r>
            <a:r>
              <a:rPr lang="en-US" b="1" dirty="0"/>
              <a:t>:: http://bit.ly/ivQATJ</a:t>
            </a:r>
          </a:p>
        </p:txBody>
      </p:sp>
      <p:sp>
        <p:nvSpPr>
          <p:cNvPr id="13" name="Subtitle 5"/>
          <p:cNvSpPr txBox="1">
            <a:spLocks/>
          </p:cNvSpPr>
          <p:nvPr/>
        </p:nvSpPr>
        <p:spPr>
          <a:xfrm>
            <a:off x="436562" y="1456675"/>
            <a:ext cx="6621927"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t>http://</a:t>
            </a:r>
            <a:r>
              <a:rPr lang="en-US" b="1" dirty="0" smtClean="0"/>
              <a:t>ieTestDrive.com</a:t>
            </a:r>
            <a:endParaRPr lang="en-US" b="1" dirty="0" smtClean="0"/>
          </a:p>
          <a:p>
            <a:pPr marL="0" indent="0">
              <a:buNone/>
            </a:pPr>
            <a:r>
              <a:rPr lang="en-US" b="1" dirty="0" smtClean="0"/>
              <a:t>http://html5labs.com</a:t>
            </a:r>
          </a:p>
          <a:p>
            <a:pPr marL="0" indent="0">
              <a:buNone/>
            </a:pPr>
            <a:r>
              <a:rPr lang="en-US" b="1" dirty="0" smtClean="0"/>
              <a:t>http</a:t>
            </a:r>
            <a:r>
              <a:rPr lang="en-US" b="1" dirty="0" smtClean="0"/>
              <a:t>://WebMatrix.com</a:t>
            </a:r>
            <a:endParaRPr lang="en-US" b="1"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Conversation and Questions</a:t>
            </a:r>
            <a:endParaRPr lang="en-US" dirty="0"/>
          </a:p>
        </p:txBody>
      </p:sp>
      <p:pic>
        <p:nvPicPr>
          <p:cNvPr id="1026" name="Picture 2" descr="C:\Users\csell\AppData\Local\Microsoft\Windows\Temporary Internet Files\Content.IE5\EZW1L2N6\MP90043953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8" y="1023807"/>
            <a:ext cx="10660062" cy="57361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826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26492</TotalTime>
  <Words>7065</Words>
  <Application>Microsoft Office PowerPoint</Application>
  <PresentationFormat>Custom</PresentationFormat>
  <Paragraphs>826</Paragraphs>
  <Slides>55</Slides>
  <Notes>55</Notes>
  <HiddenSlides>2</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IE10 PP2 &amp; File API</vt:lpstr>
      <vt:lpstr>Innovate with Emerging Standards</vt:lpstr>
      <vt:lpstr>FileAPI – File Objects in Web Apps</vt:lpstr>
      <vt:lpstr>Web Sockets – Real Time Connections</vt:lpstr>
      <vt:lpstr>HTML5 Labs and Web Sockets</vt:lpstr>
      <vt:lpstr>HTML5 in Web Technologies</vt:lpstr>
      <vt:lpstr>Things You Need to Learn (a.k.a. Resources)</vt:lpstr>
      <vt:lpstr>Go Start Using HTML5 Today!</vt:lpstr>
      <vt:lpstr>Conversation and Questions</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Clark Sell</cp:lastModifiedBy>
  <cp:revision>557</cp:revision>
  <cp:lastPrinted>2011-10-05T13:35:49Z</cp:lastPrinted>
  <dcterms:created xsi:type="dcterms:W3CDTF">2011-03-31T21:30:46Z</dcterms:created>
  <dcterms:modified xsi:type="dcterms:W3CDTF">2011-11-01T18:31:47Z</dcterms:modified>
</cp:coreProperties>
</file>